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61" r:id="rId4"/>
    <p:sldId id="271" r:id="rId5"/>
    <p:sldId id="285" r:id="rId6"/>
    <p:sldId id="286" r:id="rId7"/>
    <p:sldId id="278" r:id="rId8"/>
    <p:sldId id="280" r:id="rId9"/>
    <p:sldId id="282" r:id="rId10"/>
    <p:sldId id="279" r:id="rId11"/>
    <p:sldId id="267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>
      <p:cViewPr varScale="1">
        <p:scale>
          <a:sx n="85" d="100"/>
          <a:sy n="85" d="100"/>
        </p:scale>
        <p:origin x="42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15CC5-F794-4A70-8B09-0829EFF16AA9}" type="datetimeFigureOut">
              <a:rPr lang="nl-NL" smtClean="0"/>
              <a:t>5-3-2017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7C44D-C946-4E60-B543-862D869B4A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176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7C44D-C946-4E60-B543-862D869B4A4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6689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CB5E2-2882-4A3D-8101-620E87623ED6}" type="datetimeFigureOut">
              <a:rPr lang="nl-NL" smtClean="0"/>
              <a:pPr/>
              <a:t>5-3-2017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997B-158B-4C43-9C69-8968BAF77D6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CB5E2-2882-4A3D-8101-620E87623ED6}" type="datetimeFigureOut">
              <a:rPr lang="nl-NL" smtClean="0"/>
              <a:pPr/>
              <a:t>5-3-2017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997B-158B-4C43-9C69-8968BAF77D6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CB5E2-2882-4A3D-8101-620E87623ED6}" type="datetimeFigureOut">
              <a:rPr lang="nl-NL" smtClean="0"/>
              <a:pPr/>
              <a:t>5-3-2017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997B-158B-4C43-9C69-8968BAF77D6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CB5E2-2882-4A3D-8101-620E87623ED6}" type="datetimeFigureOut">
              <a:rPr lang="nl-NL" smtClean="0"/>
              <a:pPr/>
              <a:t>5-3-2017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997B-158B-4C43-9C69-8968BAF77D6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CB5E2-2882-4A3D-8101-620E87623ED6}" type="datetimeFigureOut">
              <a:rPr lang="nl-NL" smtClean="0"/>
              <a:pPr/>
              <a:t>5-3-2017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997B-158B-4C43-9C69-8968BAF77D6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CB5E2-2882-4A3D-8101-620E87623ED6}" type="datetimeFigureOut">
              <a:rPr lang="nl-NL" smtClean="0"/>
              <a:pPr/>
              <a:t>5-3-2017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997B-158B-4C43-9C69-8968BAF77D6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CB5E2-2882-4A3D-8101-620E87623ED6}" type="datetimeFigureOut">
              <a:rPr lang="nl-NL" smtClean="0"/>
              <a:pPr/>
              <a:t>5-3-2017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997B-158B-4C43-9C69-8968BAF77D6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CB5E2-2882-4A3D-8101-620E87623ED6}" type="datetimeFigureOut">
              <a:rPr lang="nl-NL" smtClean="0"/>
              <a:pPr/>
              <a:t>5-3-2017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997B-158B-4C43-9C69-8968BAF77D6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CB5E2-2882-4A3D-8101-620E87623ED6}" type="datetimeFigureOut">
              <a:rPr lang="nl-NL" smtClean="0"/>
              <a:pPr/>
              <a:t>5-3-2017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997B-158B-4C43-9C69-8968BAF77D6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CB5E2-2882-4A3D-8101-620E87623ED6}" type="datetimeFigureOut">
              <a:rPr lang="nl-NL" smtClean="0"/>
              <a:pPr/>
              <a:t>5-3-2017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997B-158B-4C43-9C69-8968BAF77D6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CB5E2-2882-4A3D-8101-620E87623ED6}" type="datetimeFigureOut">
              <a:rPr lang="nl-NL" smtClean="0"/>
              <a:pPr/>
              <a:t>5-3-2017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997B-158B-4C43-9C69-8968BAF77D6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413">
              <a:schemeClr val="tx2"/>
            </a:gs>
            <a:gs pos="18000">
              <a:schemeClr val="tx2"/>
            </a:gs>
            <a:gs pos="23000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CB5E2-2882-4A3D-8101-620E87623ED6}" type="datetimeFigureOut">
              <a:rPr lang="nl-NL" smtClean="0"/>
              <a:pPr/>
              <a:t>5-3-2017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F997B-158B-4C43-9C69-8968BAF77D6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IFpFHj4XfF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cT_Z0KGhP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EGgaXXBkE8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OaVQOabLQLw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Pz2Ltj3Jd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5819"/>
            <a:ext cx="12192000" cy="1470025"/>
          </a:xfrm>
        </p:spPr>
        <p:txBody>
          <a:bodyPr/>
          <a:lstStyle/>
          <a:p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The USA: </a:t>
            </a:r>
            <a:r>
              <a:rPr lang="nl-NL" dirty="0" err="1" smtClean="0">
                <a:solidFill>
                  <a:schemeClr val="accent3">
                    <a:lumMod val="50000"/>
                  </a:schemeClr>
                </a:solidFill>
              </a:rPr>
              <a:t>Devided</a:t>
            </a:r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 or United?</a:t>
            </a:r>
            <a:endParaRPr lang="nl-NL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>
          <a:xfrm>
            <a:off x="1775520" y="980728"/>
            <a:ext cx="8534400" cy="1752600"/>
          </a:xfrm>
        </p:spPr>
        <p:txBody>
          <a:bodyPr/>
          <a:lstStyle/>
          <a:p>
            <a:r>
              <a:rPr lang="nl-NL" dirty="0" err="1" smtClean="0"/>
              <a:t>Chapter</a:t>
            </a:r>
            <a:r>
              <a:rPr lang="nl-NL" dirty="0" smtClean="0"/>
              <a:t> </a:t>
            </a:r>
            <a:r>
              <a:rPr lang="nl-NL" dirty="0" smtClean="0"/>
              <a:t>6.3: Free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Motherland</a:t>
            </a:r>
            <a:endParaRPr lang="nl-NL" dirty="0"/>
          </a:p>
        </p:txBody>
      </p:sp>
      <p:pic>
        <p:nvPicPr>
          <p:cNvPr id="4" name="IFpFHj4XfFg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70212" y="1495844"/>
            <a:ext cx="9450324" cy="5315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711624" y="116632"/>
            <a:ext cx="5832648" cy="868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 err="1" smtClean="0">
                <a:solidFill>
                  <a:schemeClr val="accent3">
                    <a:lumMod val="75000"/>
                  </a:schemeClr>
                </a:solidFill>
              </a:rPr>
              <a:t>Homework</a:t>
            </a:r>
            <a:endParaRPr lang="nl-NL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32896" y="2060848"/>
            <a:ext cx="28803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Introduction</a:t>
            </a:r>
            <a:endParaRPr lang="nl-NL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Lesson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>
                <a:solidFill>
                  <a:schemeClr val="bg1"/>
                </a:solidFill>
              </a:rPr>
              <a:t>plan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>
                <a:solidFill>
                  <a:schemeClr val="bg1"/>
                </a:solidFill>
              </a:rPr>
              <a:t>The </a:t>
            </a:r>
            <a:r>
              <a:rPr lang="nl-NL" dirty="0" err="1">
                <a:solidFill>
                  <a:schemeClr val="bg1"/>
                </a:solidFill>
              </a:rPr>
              <a:t>Question</a:t>
            </a:r>
            <a:endParaRPr lang="nl-NL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smtClean="0">
                <a:solidFill>
                  <a:schemeClr val="bg1"/>
                </a:solidFill>
              </a:rPr>
              <a:t>The </a:t>
            </a:r>
            <a:r>
              <a:rPr lang="nl-NL" dirty="0" err="1" smtClean="0">
                <a:solidFill>
                  <a:schemeClr val="bg1"/>
                </a:solidFill>
              </a:rPr>
              <a:t>reason</a:t>
            </a:r>
            <a:endParaRPr lang="nl-NL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smtClean="0">
                <a:solidFill>
                  <a:schemeClr val="bg1"/>
                </a:solidFill>
              </a:rPr>
              <a:t>The </a:t>
            </a:r>
            <a:r>
              <a:rPr lang="nl-NL" dirty="0" err="1" smtClean="0">
                <a:solidFill>
                  <a:schemeClr val="bg1"/>
                </a:solidFill>
              </a:rPr>
              <a:t>Result</a:t>
            </a:r>
            <a:endParaRPr lang="nl-NL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Recap</a:t>
            </a:r>
            <a:r>
              <a:rPr lang="nl-NL" dirty="0" smtClean="0">
                <a:solidFill>
                  <a:schemeClr val="bg1"/>
                </a:solidFill>
              </a:rPr>
              <a:t> (</a:t>
            </a:r>
            <a:r>
              <a:rPr lang="nl-NL" dirty="0" err="1" smtClean="0">
                <a:solidFill>
                  <a:schemeClr val="bg1"/>
                </a:solidFill>
              </a:rPr>
              <a:t>Notes</a:t>
            </a:r>
            <a:r>
              <a:rPr lang="nl-NL" dirty="0" smtClean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b="1" i="1" dirty="0" err="1" smtClean="0">
                <a:solidFill>
                  <a:schemeClr val="bg1"/>
                </a:solidFill>
              </a:rPr>
              <a:t>Homework</a:t>
            </a:r>
            <a:endParaRPr lang="nl-NL" b="1" i="1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>
                <a:solidFill>
                  <a:schemeClr val="bg1"/>
                </a:solidFill>
              </a:rPr>
              <a:t>Ending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071664" y="1196752"/>
            <a:ext cx="8856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err="1" smtClean="0">
                <a:solidFill>
                  <a:schemeClr val="accent3">
                    <a:lumMod val="50000"/>
                  </a:schemeClr>
                </a:solidFill>
              </a:rPr>
              <a:t>Assignment</a:t>
            </a:r>
            <a:r>
              <a:rPr lang="nl-NL" sz="2000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r>
              <a:rPr lang="nl-NL" sz="2000" b="1" dirty="0" smtClean="0">
                <a:solidFill>
                  <a:schemeClr val="accent3">
                    <a:lumMod val="50000"/>
                  </a:schemeClr>
                </a:solidFill>
              </a:rPr>
              <a:t>Make </a:t>
            </a:r>
            <a:r>
              <a:rPr lang="nl-NL" sz="2000" b="1" dirty="0" err="1" smtClean="0">
                <a:solidFill>
                  <a:schemeClr val="accent3">
                    <a:lumMod val="50000"/>
                  </a:schemeClr>
                </a:solidFill>
              </a:rPr>
              <a:t>your</a:t>
            </a:r>
            <a:r>
              <a:rPr lang="nl-NL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b="1" dirty="0" err="1" smtClean="0">
                <a:solidFill>
                  <a:schemeClr val="accent3">
                    <a:lumMod val="50000"/>
                  </a:schemeClr>
                </a:solidFill>
              </a:rPr>
              <a:t>own</a:t>
            </a:r>
            <a:r>
              <a:rPr lang="nl-NL" sz="2000" b="1" dirty="0" smtClean="0">
                <a:solidFill>
                  <a:schemeClr val="accent3">
                    <a:lumMod val="50000"/>
                  </a:schemeClr>
                </a:solidFill>
              </a:rPr>
              <a:t> country (</a:t>
            </a:r>
            <a:r>
              <a:rPr lang="nl-NL" sz="2000" b="1" dirty="0" err="1" smtClean="0">
                <a:solidFill>
                  <a:schemeClr val="accent3">
                    <a:lumMod val="50000"/>
                  </a:schemeClr>
                </a:solidFill>
              </a:rPr>
              <a:t>worksheet</a:t>
            </a:r>
            <a:r>
              <a:rPr lang="nl-NL" sz="2000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nl-NL" sz="20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GB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GB" sz="2000" b="1" dirty="0" smtClean="0">
                <a:solidFill>
                  <a:schemeClr val="accent3">
                    <a:lumMod val="50000"/>
                  </a:schemeClr>
                </a:solidFill>
              </a:rPr>
              <a:t>Homework:</a:t>
            </a:r>
          </a:p>
          <a:p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</a:rPr>
              <a:t>Learn </a:t>
            </a: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</a:rPr>
              <a:t>6.3</a:t>
            </a:r>
            <a:endParaRPr lang="en-GB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</a:rPr>
              <a:t>make </a:t>
            </a:r>
            <a:r>
              <a:rPr lang="en-GB" sz="2000" dirty="0">
                <a:solidFill>
                  <a:schemeClr val="accent3">
                    <a:lumMod val="50000"/>
                  </a:schemeClr>
                </a:solidFill>
              </a:rPr>
              <a:t>questions 1 until </a:t>
            </a: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</a:rPr>
              <a:t>6</a:t>
            </a:r>
            <a:endParaRPr lang="nl-NL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>
                <a:solidFill>
                  <a:schemeClr val="accent3">
                    <a:lumMod val="75000"/>
                  </a:schemeClr>
                </a:solidFill>
              </a:rPr>
              <a:t>Ending</a:t>
            </a:r>
            <a:endParaRPr lang="nl-NL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3125516" y="1964757"/>
            <a:ext cx="6084168" cy="16561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400" b="1" dirty="0" err="1" smtClean="0">
                <a:solidFill>
                  <a:schemeClr val="accent3">
                    <a:lumMod val="50000"/>
                  </a:schemeClr>
                </a:solidFill>
              </a:rPr>
              <a:t>What</a:t>
            </a:r>
            <a:r>
              <a:rPr lang="nl-NL" sz="2400" b="1" dirty="0" smtClean="0">
                <a:solidFill>
                  <a:schemeClr val="accent3">
                    <a:lumMod val="50000"/>
                  </a:schemeClr>
                </a:solidFill>
              </a:rPr>
              <a:t> Sticks?</a:t>
            </a:r>
          </a:p>
          <a:p>
            <a:pPr>
              <a:buNone/>
            </a:pPr>
            <a:endParaRPr lang="nl-NL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nl-NL" sz="2400" b="1" dirty="0" smtClean="0">
                <a:solidFill>
                  <a:schemeClr val="accent3">
                    <a:lumMod val="50000"/>
                  </a:schemeClr>
                </a:solidFill>
              </a:rPr>
              <a:t>Next </a:t>
            </a:r>
            <a:r>
              <a:rPr lang="nl-NL" sz="2400" b="1" dirty="0">
                <a:solidFill>
                  <a:schemeClr val="accent3">
                    <a:lumMod val="50000"/>
                  </a:schemeClr>
                </a:solidFill>
              </a:rPr>
              <a:t>week: </a:t>
            </a:r>
            <a:r>
              <a:rPr lang="nl-NL" sz="2400" b="1" dirty="0" smtClean="0">
                <a:solidFill>
                  <a:schemeClr val="accent3">
                    <a:lumMod val="50000"/>
                  </a:schemeClr>
                </a:solidFill>
              </a:rPr>
              <a:t>The </a:t>
            </a:r>
            <a:r>
              <a:rPr lang="nl-NL" sz="2400" b="1" dirty="0" smtClean="0">
                <a:solidFill>
                  <a:schemeClr val="accent3">
                    <a:lumMod val="50000"/>
                  </a:schemeClr>
                </a:solidFill>
              </a:rPr>
              <a:t>Expansion of </a:t>
            </a:r>
            <a:r>
              <a:rPr lang="nl-NL" sz="2400" b="1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nl-NL" sz="2400" b="1" dirty="0" smtClean="0">
                <a:solidFill>
                  <a:schemeClr val="accent3">
                    <a:lumMod val="50000"/>
                  </a:schemeClr>
                </a:solidFill>
              </a:rPr>
              <a:t> USA</a:t>
            </a:r>
            <a:endParaRPr lang="nl-NL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4" y="0"/>
            <a:ext cx="8229600" cy="1143000"/>
          </a:xfrm>
        </p:spPr>
        <p:txBody>
          <a:bodyPr/>
          <a:lstStyle/>
          <a:p>
            <a:pPr algn="l"/>
            <a:r>
              <a:rPr lang="nl-NL" dirty="0" err="1" smtClean="0">
                <a:solidFill>
                  <a:schemeClr val="bg1"/>
                </a:solidFill>
              </a:rPr>
              <a:t>Lesson</a:t>
            </a:r>
            <a:r>
              <a:rPr lang="nl-NL" dirty="0" smtClean="0">
                <a:solidFill>
                  <a:schemeClr val="bg1"/>
                </a:solidFill>
              </a:rPr>
              <a:t> Plan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32896" y="2060848"/>
            <a:ext cx="28803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Introduction</a:t>
            </a:r>
            <a:endParaRPr lang="nl-NL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b="1" i="1" dirty="0" err="1" smtClean="0">
                <a:solidFill>
                  <a:schemeClr val="bg1"/>
                </a:solidFill>
              </a:rPr>
              <a:t>Lesson</a:t>
            </a:r>
            <a:r>
              <a:rPr lang="nl-NL" b="1" i="1" dirty="0" smtClean="0">
                <a:solidFill>
                  <a:schemeClr val="bg1"/>
                </a:solidFill>
              </a:rPr>
              <a:t> </a:t>
            </a:r>
            <a:r>
              <a:rPr lang="nl-NL" b="1" i="1" dirty="0">
                <a:solidFill>
                  <a:schemeClr val="bg1"/>
                </a:solidFill>
              </a:rPr>
              <a:t>plan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>
                <a:solidFill>
                  <a:schemeClr val="bg1"/>
                </a:solidFill>
              </a:rPr>
              <a:t>The </a:t>
            </a:r>
            <a:r>
              <a:rPr lang="nl-NL" dirty="0" err="1">
                <a:solidFill>
                  <a:schemeClr val="bg1"/>
                </a:solidFill>
              </a:rPr>
              <a:t>Question</a:t>
            </a:r>
            <a:endParaRPr lang="nl-NL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smtClean="0">
                <a:solidFill>
                  <a:schemeClr val="bg1"/>
                </a:solidFill>
              </a:rPr>
              <a:t>The </a:t>
            </a:r>
            <a:r>
              <a:rPr lang="nl-NL" dirty="0" err="1" smtClean="0">
                <a:solidFill>
                  <a:schemeClr val="bg1"/>
                </a:solidFill>
              </a:rPr>
              <a:t>Reasons</a:t>
            </a:r>
            <a:endParaRPr lang="nl-NL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smtClean="0">
                <a:solidFill>
                  <a:schemeClr val="bg1"/>
                </a:solidFill>
              </a:rPr>
              <a:t>The </a:t>
            </a:r>
            <a:r>
              <a:rPr lang="nl-NL" dirty="0" err="1">
                <a:solidFill>
                  <a:schemeClr val="bg1"/>
                </a:solidFill>
              </a:rPr>
              <a:t>R</a:t>
            </a:r>
            <a:r>
              <a:rPr lang="nl-NL" dirty="0" err="1" smtClean="0">
                <a:solidFill>
                  <a:schemeClr val="bg1"/>
                </a:solidFill>
              </a:rPr>
              <a:t>esult</a:t>
            </a:r>
            <a:endParaRPr lang="nl-NL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Recap</a:t>
            </a:r>
            <a:r>
              <a:rPr lang="nl-NL" dirty="0" smtClean="0">
                <a:solidFill>
                  <a:schemeClr val="bg1"/>
                </a:solidFill>
              </a:rPr>
              <a:t> (</a:t>
            </a:r>
            <a:r>
              <a:rPr lang="nl-NL" dirty="0" err="1" smtClean="0">
                <a:solidFill>
                  <a:schemeClr val="bg1"/>
                </a:solidFill>
              </a:rPr>
              <a:t>notes</a:t>
            </a:r>
            <a:r>
              <a:rPr lang="nl-NL" dirty="0" smtClean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Homework</a:t>
            </a:r>
            <a:endParaRPr lang="nl-NL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>
                <a:solidFill>
                  <a:schemeClr val="bg1"/>
                </a:solidFill>
              </a:rPr>
              <a:t>Ending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502922"/>
            <a:ext cx="3219450" cy="1743075"/>
          </a:xfrm>
          <a:prstGeom prst="rect">
            <a:avLst/>
          </a:prstGeom>
        </p:spPr>
      </p:pic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2855640" y="1700808"/>
            <a:ext cx="7704856" cy="4680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>
                <a:solidFill>
                  <a:schemeClr val="accent3">
                    <a:lumMod val="50000"/>
                  </a:schemeClr>
                </a:solidFill>
              </a:rPr>
              <a:t>Welcome</a:t>
            </a:r>
            <a:r>
              <a:rPr lang="nl-NL" dirty="0">
                <a:solidFill>
                  <a:schemeClr val="accent3">
                    <a:lumMod val="50000"/>
                  </a:schemeClr>
                </a:solidFill>
              </a:rPr>
              <a:t> Magister</a:t>
            </a:r>
          </a:p>
          <a:p>
            <a:r>
              <a:rPr lang="nl-NL" b="1" i="1" dirty="0" err="1">
                <a:solidFill>
                  <a:schemeClr val="accent3">
                    <a:lumMod val="50000"/>
                  </a:schemeClr>
                </a:solidFill>
              </a:rPr>
              <a:t>Lesson</a:t>
            </a:r>
            <a:r>
              <a:rPr lang="nl-NL" b="1" i="1" dirty="0">
                <a:solidFill>
                  <a:schemeClr val="accent3">
                    <a:lumMod val="50000"/>
                  </a:schemeClr>
                </a:solidFill>
              </a:rPr>
              <a:t> plan</a:t>
            </a:r>
          </a:p>
          <a:p>
            <a:r>
              <a:rPr lang="nl-NL" dirty="0">
                <a:solidFill>
                  <a:schemeClr val="accent3">
                    <a:lumMod val="50000"/>
                  </a:schemeClr>
                </a:solidFill>
              </a:rPr>
              <a:t>The </a:t>
            </a:r>
            <a:r>
              <a:rPr lang="nl-NL" dirty="0" err="1">
                <a:solidFill>
                  <a:schemeClr val="accent3">
                    <a:lumMod val="50000"/>
                  </a:schemeClr>
                </a:solidFill>
              </a:rPr>
              <a:t>Question</a:t>
            </a:r>
            <a:r>
              <a:rPr lang="nl-NL" dirty="0">
                <a:solidFill>
                  <a:schemeClr val="accent3">
                    <a:lumMod val="50000"/>
                  </a:schemeClr>
                </a:solidFill>
              </a:rPr>
              <a:t> of </a:t>
            </a:r>
            <a:r>
              <a:rPr lang="nl-NL" dirty="0" err="1">
                <a:solidFill>
                  <a:schemeClr val="accent3">
                    <a:lumMod val="50000"/>
                  </a:schemeClr>
                </a:solidFill>
              </a:rPr>
              <a:t>today</a:t>
            </a:r>
            <a:endParaRPr lang="nl-NL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American War of </a:t>
            </a:r>
            <a:r>
              <a:rPr lang="nl-NL" dirty="0" err="1" smtClean="0">
                <a:solidFill>
                  <a:schemeClr val="accent3">
                    <a:lumMod val="50000"/>
                  </a:schemeClr>
                </a:solidFill>
              </a:rPr>
              <a:t>Independance</a:t>
            </a:r>
            <a:endParaRPr lang="nl-NL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The </a:t>
            </a:r>
            <a:r>
              <a:rPr lang="nl-NL" dirty="0" err="1" smtClean="0">
                <a:solidFill>
                  <a:schemeClr val="accent3">
                    <a:lumMod val="50000"/>
                  </a:schemeClr>
                </a:solidFill>
              </a:rPr>
              <a:t>reasons</a:t>
            </a:r>
            <a:endParaRPr lang="nl-NL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The </a:t>
            </a:r>
            <a:r>
              <a:rPr lang="nl-NL" dirty="0" err="1" smtClean="0">
                <a:solidFill>
                  <a:schemeClr val="accent3">
                    <a:lumMod val="50000"/>
                  </a:schemeClr>
                </a:solidFill>
              </a:rPr>
              <a:t>result</a:t>
            </a:r>
            <a:endParaRPr lang="nl-NL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nl-NL" dirty="0" err="1" smtClean="0">
                <a:solidFill>
                  <a:schemeClr val="accent3">
                    <a:lumMod val="50000"/>
                  </a:schemeClr>
                </a:solidFill>
              </a:rPr>
              <a:t>Recap</a:t>
            </a:r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nl-NL" dirty="0" err="1" smtClean="0">
                <a:solidFill>
                  <a:schemeClr val="accent3">
                    <a:lumMod val="50000"/>
                  </a:schemeClr>
                </a:solidFill>
              </a:rPr>
              <a:t>notes</a:t>
            </a:r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r>
              <a:rPr lang="nl-NL" dirty="0" err="1" smtClean="0">
                <a:solidFill>
                  <a:schemeClr val="accent3">
                    <a:lumMod val="50000"/>
                  </a:schemeClr>
                </a:solidFill>
              </a:rPr>
              <a:t>Homework</a:t>
            </a:r>
            <a:endParaRPr lang="nl-NL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nl-NL" dirty="0" err="1">
                <a:solidFill>
                  <a:schemeClr val="accent3">
                    <a:lumMod val="50000"/>
                  </a:schemeClr>
                </a:solidFill>
              </a:rPr>
              <a:t>Ending</a:t>
            </a:r>
            <a:endParaRPr lang="nl-NL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nl-NL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644" y="448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l-NL" sz="4000" dirty="0" err="1">
                <a:solidFill>
                  <a:schemeClr val="bg1"/>
                </a:solidFill>
              </a:rPr>
              <a:t>Lesson</a:t>
            </a:r>
            <a:r>
              <a:rPr lang="nl-NL" sz="4000" dirty="0">
                <a:solidFill>
                  <a:schemeClr val="bg1"/>
                </a:solidFill>
              </a:rPr>
              <a:t> Goals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99656" y="2420888"/>
            <a:ext cx="8367360" cy="2016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400" b="1" dirty="0">
                <a:solidFill>
                  <a:schemeClr val="accent3">
                    <a:lumMod val="50000"/>
                  </a:schemeClr>
                </a:solidFill>
              </a:rPr>
              <a:t>The </a:t>
            </a:r>
            <a:r>
              <a:rPr lang="nl-NL" sz="2400" b="1" dirty="0" err="1">
                <a:solidFill>
                  <a:schemeClr val="accent3">
                    <a:lumMod val="50000"/>
                  </a:schemeClr>
                </a:solidFill>
              </a:rPr>
              <a:t>question</a:t>
            </a:r>
            <a:r>
              <a:rPr lang="nl-NL" sz="2400" b="1" dirty="0">
                <a:solidFill>
                  <a:schemeClr val="accent3">
                    <a:lumMod val="50000"/>
                  </a:schemeClr>
                </a:solidFill>
              </a:rPr>
              <a:t> of </a:t>
            </a:r>
            <a:r>
              <a:rPr lang="nl-NL" sz="2400" b="1" dirty="0" err="1">
                <a:solidFill>
                  <a:schemeClr val="accent3">
                    <a:lumMod val="50000"/>
                  </a:schemeClr>
                </a:solidFill>
              </a:rPr>
              <a:t>today</a:t>
            </a:r>
            <a:r>
              <a:rPr lang="nl-NL" sz="2400" b="1" dirty="0">
                <a:solidFill>
                  <a:schemeClr val="accent3">
                    <a:lumMod val="50000"/>
                  </a:schemeClr>
                </a:solidFill>
              </a:rPr>
              <a:t> is:</a:t>
            </a:r>
          </a:p>
          <a:p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How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did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thirteen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British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colonies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change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into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thirteen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American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States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nl-NL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853" y="0"/>
            <a:ext cx="2097147" cy="1819275"/>
          </a:xfrm>
          <a:prstGeom prst="rect">
            <a:avLst/>
          </a:prstGeo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32896" y="2060848"/>
            <a:ext cx="28803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Introduction</a:t>
            </a:r>
            <a:endParaRPr lang="nl-NL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Lesson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>
                <a:solidFill>
                  <a:schemeClr val="bg1"/>
                </a:solidFill>
              </a:rPr>
              <a:t>plan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b="1" i="1" dirty="0">
                <a:solidFill>
                  <a:schemeClr val="bg1"/>
                </a:solidFill>
              </a:rPr>
              <a:t>The </a:t>
            </a:r>
            <a:r>
              <a:rPr lang="nl-NL" b="1" i="1" dirty="0" err="1">
                <a:solidFill>
                  <a:schemeClr val="bg1"/>
                </a:solidFill>
              </a:rPr>
              <a:t>Question</a:t>
            </a:r>
            <a:endParaRPr lang="nl-NL" b="1" i="1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smtClean="0">
                <a:solidFill>
                  <a:schemeClr val="bg1"/>
                </a:solidFill>
              </a:rPr>
              <a:t>The </a:t>
            </a:r>
            <a:r>
              <a:rPr lang="nl-NL" dirty="0" err="1">
                <a:solidFill>
                  <a:schemeClr val="bg1"/>
                </a:solidFill>
              </a:rPr>
              <a:t>R</a:t>
            </a:r>
            <a:r>
              <a:rPr lang="nl-NL" dirty="0" err="1" smtClean="0">
                <a:solidFill>
                  <a:schemeClr val="bg1"/>
                </a:solidFill>
              </a:rPr>
              <a:t>easons</a:t>
            </a:r>
            <a:endParaRPr lang="nl-NL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smtClean="0">
                <a:solidFill>
                  <a:schemeClr val="bg1"/>
                </a:solidFill>
              </a:rPr>
              <a:t>The </a:t>
            </a:r>
            <a:r>
              <a:rPr lang="nl-NL" dirty="0" err="1">
                <a:solidFill>
                  <a:schemeClr val="bg1"/>
                </a:solidFill>
              </a:rPr>
              <a:t>R</a:t>
            </a:r>
            <a:r>
              <a:rPr lang="nl-NL" dirty="0" err="1" smtClean="0">
                <a:solidFill>
                  <a:schemeClr val="bg1"/>
                </a:solidFill>
              </a:rPr>
              <a:t>esult</a:t>
            </a:r>
            <a:endParaRPr lang="nl-NL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Recap</a:t>
            </a:r>
            <a:r>
              <a:rPr lang="nl-NL" dirty="0" smtClean="0">
                <a:solidFill>
                  <a:schemeClr val="bg1"/>
                </a:solidFill>
              </a:rPr>
              <a:t> (</a:t>
            </a:r>
            <a:r>
              <a:rPr lang="nl-NL" dirty="0" err="1" smtClean="0">
                <a:solidFill>
                  <a:schemeClr val="bg1"/>
                </a:solidFill>
              </a:rPr>
              <a:t>notes</a:t>
            </a:r>
            <a:r>
              <a:rPr lang="nl-NL" dirty="0" smtClean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Homework</a:t>
            </a:r>
            <a:endParaRPr lang="nl-NL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>
                <a:solidFill>
                  <a:schemeClr val="bg1"/>
                </a:solidFill>
              </a:rPr>
              <a:t>Ending</a:t>
            </a:r>
            <a:endParaRPr lang="nl-N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711624" y="476672"/>
            <a:ext cx="8784976" cy="868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 err="1" smtClean="0">
                <a:solidFill>
                  <a:schemeClr val="accent3">
                    <a:lumMod val="75000"/>
                  </a:schemeClr>
                </a:solidFill>
              </a:rPr>
              <a:t>Prologue</a:t>
            </a:r>
            <a:r>
              <a:rPr lang="nl-NL" sz="4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nl-NL" sz="4000" dirty="0" err="1" smtClean="0">
                <a:solidFill>
                  <a:schemeClr val="accent3">
                    <a:lumMod val="75000"/>
                  </a:schemeClr>
                </a:solidFill>
              </a:rPr>
              <a:t>to</a:t>
            </a:r>
            <a:r>
              <a:rPr lang="nl-NL" sz="4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nl-NL" sz="4000" dirty="0" err="1" smtClean="0">
                <a:solidFill>
                  <a:schemeClr val="accent3">
                    <a:lumMod val="75000"/>
                  </a:schemeClr>
                </a:solidFill>
              </a:rPr>
              <a:t>the</a:t>
            </a:r>
            <a:r>
              <a:rPr lang="nl-NL" sz="4000" dirty="0" smtClean="0">
                <a:solidFill>
                  <a:schemeClr val="accent3">
                    <a:lumMod val="75000"/>
                  </a:schemeClr>
                </a:solidFill>
              </a:rPr>
              <a:t> American </a:t>
            </a:r>
            <a:r>
              <a:rPr lang="nl-NL" sz="4000" dirty="0" err="1" smtClean="0">
                <a:solidFill>
                  <a:schemeClr val="accent3">
                    <a:lumMod val="75000"/>
                  </a:schemeClr>
                </a:solidFill>
              </a:rPr>
              <a:t>Revolution</a:t>
            </a:r>
            <a:endParaRPr lang="nl-NL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711624" y="1440045"/>
            <a:ext cx="94803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accent3">
                    <a:lumMod val="50000"/>
                  </a:schemeClr>
                </a:solidFill>
              </a:rPr>
              <a:t>The French Indian War (1754 – 1763) – page 134</a:t>
            </a:r>
            <a:endParaRPr lang="nl-NL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French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and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Indians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against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British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colonists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The war was a military succes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for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British;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Increased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self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-awareness;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nl-NL" sz="2000" b="1" dirty="0" err="1" smtClean="0">
                <a:solidFill>
                  <a:schemeClr val="accent3">
                    <a:lumMod val="50000"/>
                  </a:schemeClr>
                </a:solidFill>
              </a:rPr>
              <a:t>Result</a:t>
            </a:r>
            <a:r>
              <a:rPr lang="nl-NL" sz="2000" b="1" dirty="0" smtClean="0">
                <a:solidFill>
                  <a:schemeClr val="accent3">
                    <a:lumMod val="50000"/>
                  </a:schemeClr>
                </a:solidFill>
              </a:rPr>
              <a:t> of </a:t>
            </a:r>
            <a:r>
              <a:rPr lang="nl-NL" sz="2000" b="1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nl-NL" sz="2000" b="1" dirty="0" smtClean="0">
                <a:solidFill>
                  <a:schemeClr val="accent3">
                    <a:lumMod val="50000"/>
                  </a:schemeClr>
                </a:solidFill>
              </a:rPr>
              <a:t> war?</a:t>
            </a:r>
          </a:p>
          <a:p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French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defeated</a:t>
            </a:r>
            <a:endParaRPr lang="nl-NL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Empty British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treasure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chest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!</a:t>
            </a:r>
            <a:endParaRPr lang="nl-NL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32896" y="2060848"/>
            <a:ext cx="28803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Introduction</a:t>
            </a:r>
            <a:endParaRPr lang="nl-NL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Lesson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>
                <a:solidFill>
                  <a:schemeClr val="bg1"/>
                </a:solidFill>
              </a:rPr>
              <a:t>plan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>
                <a:solidFill>
                  <a:schemeClr val="bg1"/>
                </a:solidFill>
              </a:rPr>
              <a:t>The </a:t>
            </a:r>
            <a:r>
              <a:rPr lang="nl-NL" dirty="0" smtClean="0">
                <a:solidFill>
                  <a:schemeClr val="bg1"/>
                </a:solidFill>
              </a:rPr>
              <a:t>Question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b="1" i="1" dirty="0" smtClean="0">
                <a:solidFill>
                  <a:schemeClr val="bg1"/>
                </a:solidFill>
              </a:rPr>
              <a:t>The </a:t>
            </a:r>
            <a:r>
              <a:rPr lang="nl-NL" b="1" i="1" dirty="0" err="1" smtClean="0">
                <a:solidFill>
                  <a:schemeClr val="bg1"/>
                </a:solidFill>
              </a:rPr>
              <a:t>R</a:t>
            </a:r>
            <a:r>
              <a:rPr lang="nl-NL" b="1" i="1" dirty="0" err="1" smtClean="0">
                <a:solidFill>
                  <a:schemeClr val="bg1"/>
                </a:solidFill>
              </a:rPr>
              <a:t>easons</a:t>
            </a:r>
            <a:endParaRPr lang="nl-NL" b="1" i="1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smtClean="0">
                <a:solidFill>
                  <a:schemeClr val="bg1"/>
                </a:solidFill>
              </a:rPr>
              <a:t>The </a:t>
            </a:r>
            <a:r>
              <a:rPr lang="nl-NL" dirty="0" err="1" smtClean="0">
                <a:solidFill>
                  <a:schemeClr val="bg1"/>
                </a:solidFill>
              </a:rPr>
              <a:t>Result</a:t>
            </a:r>
            <a:endParaRPr lang="nl-NL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Recap</a:t>
            </a:r>
            <a:r>
              <a:rPr lang="nl-NL" dirty="0" smtClean="0">
                <a:solidFill>
                  <a:schemeClr val="bg1"/>
                </a:solidFill>
              </a:rPr>
              <a:t> (</a:t>
            </a:r>
            <a:r>
              <a:rPr lang="nl-NL" dirty="0" err="1" smtClean="0">
                <a:solidFill>
                  <a:schemeClr val="bg1"/>
                </a:solidFill>
              </a:rPr>
              <a:t>Notes</a:t>
            </a:r>
            <a:r>
              <a:rPr lang="nl-NL" dirty="0" smtClean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Homework</a:t>
            </a:r>
            <a:endParaRPr lang="nl-NL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>
                <a:solidFill>
                  <a:schemeClr val="bg1"/>
                </a:solidFill>
              </a:rPr>
              <a:t>Ending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upload.wikimedia.org/wikipedia/commons/thumb/8/87/Thirteen_Colonies_1775_map-nl.svg/300px-Thirteen_Colonies_1775_map-nl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1345369"/>
            <a:ext cx="2857500" cy="522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54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711624" y="476672"/>
            <a:ext cx="8784976" cy="868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 smtClean="0">
                <a:solidFill>
                  <a:schemeClr val="accent3">
                    <a:lumMod val="75000"/>
                  </a:schemeClr>
                </a:solidFill>
              </a:rPr>
              <a:t>The American </a:t>
            </a:r>
            <a:r>
              <a:rPr lang="nl-NL" sz="4000" dirty="0" err="1" smtClean="0">
                <a:solidFill>
                  <a:schemeClr val="accent3">
                    <a:lumMod val="75000"/>
                  </a:schemeClr>
                </a:solidFill>
              </a:rPr>
              <a:t>Revolution</a:t>
            </a:r>
            <a:endParaRPr lang="nl-NL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913216" y="1399128"/>
            <a:ext cx="9480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err="1" smtClean="0">
                <a:solidFill>
                  <a:schemeClr val="accent3">
                    <a:lumMod val="50000"/>
                  </a:schemeClr>
                </a:solidFill>
              </a:rPr>
              <a:t>After</a:t>
            </a:r>
            <a:r>
              <a:rPr lang="nl-NL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b="1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nl-NL" sz="2000" b="1" dirty="0" smtClean="0">
                <a:solidFill>
                  <a:schemeClr val="accent3">
                    <a:lumMod val="50000"/>
                  </a:schemeClr>
                </a:solidFill>
              </a:rPr>
              <a:t> French Indian War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Increase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in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taxes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More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and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more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riots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nl-NL" sz="2000" b="1" dirty="0" smtClean="0">
                <a:solidFill>
                  <a:schemeClr val="accent3">
                    <a:lumMod val="50000"/>
                  </a:schemeClr>
                </a:solidFill>
              </a:rPr>
              <a:t>No </a:t>
            </a:r>
            <a:r>
              <a:rPr lang="nl-NL" sz="2000" b="1" dirty="0" err="1" smtClean="0">
                <a:solidFill>
                  <a:schemeClr val="accent3">
                    <a:lumMod val="50000"/>
                  </a:schemeClr>
                </a:solidFill>
              </a:rPr>
              <a:t>Taxation</a:t>
            </a:r>
            <a:r>
              <a:rPr lang="nl-NL" sz="2000" b="1" dirty="0" smtClean="0">
                <a:solidFill>
                  <a:schemeClr val="accent3">
                    <a:lumMod val="50000"/>
                  </a:schemeClr>
                </a:solidFill>
              </a:rPr>
              <a:t> without </a:t>
            </a:r>
            <a:r>
              <a:rPr lang="nl-NL" sz="2000" b="1" dirty="0" err="1" smtClean="0">
                <a:solidFill>
                  <a:schemeClr val="accent3">
                    <a:lumMod val="50000"/>
                  </a:schemeClr>
                </a:solidFill>
              </a:rPr>
              <a:t>representation</a:t>
            </a:r>
            <a:r>
              <a:rPr lang="nl-NL" sz="2000" b="1" dirty="0" smtClean="0">
                <a:solidFill>
                  <a:schemeClr val="accent3">
                    <a:lumMod val="50000"/>
                  </a:schemeClr>
                </a:solidFill>
              </a:rPr>
              <a:t>!</a:t>
            </a:r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32896" y="2060848"/>
            <a:ext cx="28803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Introduction</a:t>
            </a:r>
            <a:endParaRPr lang="nl-NL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Lesson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>
                <a:solidFill>
                  <a:schemeClr val="bg1"/>
                </a:solidFill>
              </a:rPr>
              <a:t>plan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>
                <a:solidFill>
                  <a:schemeClr val="bg1"/>
                </a:solidFill>
              </a:rPr>
              <a:t>The </a:t>
            </a:r>
            <a:r>
              <a:rPr lang="nl-NL" dirty="0" smtClean="0">
                <a:solidFill>
                  <a:schemeClr val="bg1"/>
                </a:solidFill>
              </a:rPr>
              <a:t>Question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b="1" i="1" dirty="0" smtClean="0">
                <a:solidFill>
                  <a:schemeClr val="bg1"/>
                </a:solidFill>
              </a:rPr>
              <a:t>The </a:t>
            </a:r>
            <a:r>
              <a:rPr lang="nl-NL" b="1" i="1" dirty="0" err="1" smtClean="0">
                <a:solidFill>
                  <a:schemeClr val="bg1"/>
                </a:solidFill>
              </a:rPr>
              <a:t>R</a:t>
            </a:r>
            <a:r>
              <a:rPr lang="nl-NL" b="1" i="1" dirty="0" err="1" smtClean="0">
                <a:solidFill>
                  <a:schemeClr val="bg1"/>
                </a:solidFill>
              </a:rPr>
              <a:t>easons</a:t>
            </a:r>
            <a:endParaRPr lang="nl-NL" b="1" i="1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smtClean="0">
                <a:solidFill>
                  <a:schemeClr val="bg1"/>
                </a:solidFill>
              </a:rPr>
              <a:t>The </a:t>
            </a:r>
            <a:r>
              <a:rPr lang="nl-NL" dirty="0" err="1" smtClean="0">
                <a:solidFill>
                  <a:schemeClr val="bg1"/>
                </a:solidFill>
              </a:rPr>
              <a:t>Result</a:t>
            </a:r>
            <a:endParaRPr lang="nl-NL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Recap</a:t>
            </a:r>
            <a:r>
              <a:rPr lang="nl-NL" dirty="0" smtClean="0">
                <a:solidFill>
                  <a:schemeClr val="bg1"/>
                </a:solidFill>
              </a:rPr>
              <a:t> (</a:t>
            </a:r>
            <a:r>
              <a:rPr lang="nl-NL" dirty="0" err="1" smtClean="0">
                <a:solidFill>
                  <a:schemeClr val="bg1"/>
                </a:solidFill>
              </a:rPr>
              <a:t>Notes</a:t>
            </a:r>
            <a:r>
              <a:rPr lang="nl-NL" dirty="0" smtClean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Homework</a:t>
            </a:r>
            <a:endParaRPr lang="nl-NL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>
                <a:solidFill>
                  <a:schemeClr val="bg1"/>
                </a:solidFill>
              </a:rPr>
              <a:t>Ending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upload.wikimedia.org/wikipedia/commons/thumb/8/87/Thirteen_Colonies_1775_map-nl.svg/300px-Thirteen_Colonies_1775_map-nl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1345369"/>
            <a:ext cx="2857500" cy="522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ctieknop: Film 2">
            <a:hlinkClick r:id="rId3" highlightClick="1"/>
          </p:cNvPr>
          <p:cNvSpPr/>
          <p:nvPr/>
        </p:nvSpPr>
        <p:spPr>
          <a:xfrm>
            <a:off x="623392" y="5229200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0" name="Picture 2" descr="http://www.crispusattucksmuseum.org/wp-content/uploads/2012/09/Boston_Massacre-grav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450" y="3068960"/>
            <a:ext cx="5760640" cy="365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47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711624" y="476672"/>
            <a:ext cx="8784976" cy="868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 smtClean="0">
                <a:solidFill>
                  <a:schemeClr val="accent3">
                    <a:lumMod val="75000"/>
                  </a:schemeClr>
                </a:solidFill>
              </a:rPr>
              <a:t>The American </a:t>
            </a:r>
            <a:r>
              <a:rPr lang="nl-NL" sz="4000" dirty="0" err="1" smtClean="0">
                <a:solidFill>
                  <a:schemeClr val="accent3">
                    <a:lumMod val="75000"/>
                  </a:schemeClr>
                </a:solidFill>
              </a:rPr>
              <a:t>Revolution</a:t>
            </a:r>
            <a:endParaRPr lang="nl-NL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895032" y="1700808"/>
            <a:ext cx="94803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solidFill>
                  <a:schemeClr val="accent3">
                    <a:lumMod val="50000"/>
                  </a:schemeClr>
                </a:solidFill>
              </a:rPr>
              <a:t>1773: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After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Boston Tea Party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English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king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was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furious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and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shut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down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self-government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and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Jurisdiction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The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colony’s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response was: </a:t>
            </a:r>
            <a:r>
              <a:rPr lang="nl-NL" sz="2000" b="1" dirty="0" smtClean="0">
                <a:solidFill>
                  <a:schemeClr val="accent3">
                    <a:lumMod val="50000"/>
                  </a:schemeClr>
                </a:solidFill>
              </a:rPr>
              <a:t>“No more </a:t>
            </a:r>
            <a:r>
              <a:rPr lang="nl-NL" sz="2000" b="1" dirty="0" err="1" smtClean="0">
                <a:solidFill>
                  <a:schemeClr val="accent3">
                    <a:lumMod val="50000"/>
                  </a:schemeClr>
                </a:solidFill>
              </a:rPr>
              <a:t>Taxation</a:t>
            </a:r>
            <a:r>
              <a:rPr lang="nl-NL" sz="2000" b="1" dirty="0" smtClean="0">
                <a:solidFill>
                  <a:schemeClr val="accent3">
                    <a:lumMod val="50000"/>
                  </a:schemeClr>
                </a:solidFill>
              </a:rPr>
              <a:t> without </a:t>
            </a:r>
            <a:r>
              <a:rPr lang="nl-NL" sz="2000" b="1" dirty="0" err="1" smtClean="0">
                <a:solidFill>
                  <a:schemeClr val="accent3">
                    <a:lumMod val="50000"/>
                  </a:schemeClr>
                </a:solidFill>
              </a:rPr>
              <a:t>Representation</a:t>
            </a:r>
            <a:r>
              <a:rPr lang="nl-NL" sz="2000" b="1" dirty="0" smtClean="0">
                <a:solidFill>
                  <a:schemeClr val="accent3">
                    <a:lumMod val="50000"/>
                  </a:schemeClr>
                </a:solidFill>
              </a:rPr>
              <a:t>”</a:t>
            </a:r>
          </a:p>
          <a:p>
            <a:r>
              <a:rPr lang="nl-NL" sz="2000" b="1" dirty="0" smtClean="0">
                <a:solidFill>
                  <a:schemeClr val="accent3">
                    <a:lumMod val="50000"/>
                  </a:schemeClr>
                </a:solidFill>
              </a:rPr>
              <a:t>1775: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32.000 British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soldiers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send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to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colonies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in order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to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get control back;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George Washington is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appointed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3">
                    <a:lumMod val="50000"/>
                  </a:schemeClr>
                </a:solidFill>
              </a:rPr>
              <a:t>commander</a:t>
            </a:r>
            <a:r>
              <a:rPr lang="nl-NL" sz="2000" dirty="0" smtClean="0">
                <a:solidFill>
                  <a:schemeClr val="accent3">
                    <a:lumMod val="50000"/>
                  </a:schemeClr>
                </a:solidFill>
              </a:rPr>
              <a:t> in chief;</a:t>
            </a:r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32896" y="2060848"/>
            <a:ext cx="28803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Introduction</a:t>
            </a:r>
            <a:endParaRPr lang="nl-NL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Lesson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>
                <a:solidFill>
                  <a:schemeClr val="bg1"/>
                </a:solidFill>
              </a:rPr>
              <a:t>plan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>
                <a:solidFill>
                  <a:schemeClr val="bg1"/>
                </a:solidFill>
              </a:rPr>
              <a:t>The </a:t>
            </a:r>
            <a:r>
              <a:rPr lang="nl-NL" dirty="0" smtClean="0">
                <a:solidFill>
                  <a:schemeClr val="bg1"/>
                </a:solidFill>
              </a:rPr>
              <a:t>Question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b="1" i="1" dirty="0" smtClean="0">
                <a:solidFill>
                  <a:schemeClr val="bg1"/>
                </a:solidFill>
              </a:rPr>
              <a:t>The </a:t>
            </a:r>
            <a:r>
              <a:rPr lang="nl-NL" b="1" i="1" dirty="0" err="1" smtClean="0">
                <a:solidFill>
                  <a:schemeClr val="bg1"/>
                </a:solidFill>
              </a:rPr>
              <a:t>R</a:t>
            </a:r>
            <a:r>
              <a:rPr lang="nl-NL" b="1" i="1" dirty="0" err="1" smtClean="0">
                <a:solidFill>
                  <a:schemeClr val="bg1"/>
                </a:solidFill>
              </a:rPr>
              <a:t>easons</a:t>
            </a:r>
            <a:endParaRPr lang="nl-NL" b="1" i="1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smtClean="0">
                <a:solidFill>
                  <a:schemeClr val="bg1"/>
                </a:solidFill>
              </a:rPr>
              <a:t>The </a:t>
            </a:r>
            <a:r>
              <a:rPr lang="nl-NL" dirty="0" err="1" smtClean="0">
                <a:solidFill>
                  <a:schemeClr val="bg1"/>
                </a:solidFill>
              </a:rPr>
              <a:t>Result</a:t>
            </a:r>
            <a:endParaRPr lang="nl-NL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Recap</a:t>
            </a:r>
            <a:r>
              <a:rPr lang="nl-NL" dirty="0" smtClean="0">
                <a:solidFill>
                  <a:schemeClr val="bg1"/>
                </a:solidFill>
              </a:rPr>
              <a:t> (</a:t>
            </a:r>
            <a:r>
              <a:rPr lang="nl-NL" dirty="0" err="1" smtClean="0">
                <a:solidFill>
                  <a:schemeClr val="bg1"/>
                </a:solidFill>
              </a:rPr>
              <a:t>Notes</a:t>
            </a:r>
            <a:r>
              <a:rPr lang="nl-NL" dirty="0" smtClean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Homework</a:t>
            </a:r>
            <a:endParaRPr lang="nl-NL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>
                <a:solidFill>
                  <a:schemeClr val="bg1"/>
                </a:solidFill>
              </a:rPr>
              <a:t>Ending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" name="Actieknop: Film 1">
            <a:hlinkClick r:id="rId2" highlightClick="1"/>
          </p:cNvPr>
          <p:cNvSpPr/>
          <p:nvPr/>
        </p:nvSpPr>
        <p:spPr>
          <a:xfrm>
            <a:off x="430640" y="5157192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074" name="Picture 2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2985294"/>
            <a:ext cx="3129248" cy="388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18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423592" y="232521"/>
            <a:ext cx="900100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 smtClean="0">
                <a:solidFill>
                  <a:schemeClr val="accent3">
                    <a:lumMod val="75000"/>
                  </a:schemeClr>
                </a:solidFill>
              </a:rPr>
              <a:t>The </a:t>
            </a:r>
            <a:r>
              <a:rPr lang="nl-NL" sz="4000" dirty="0" err="1" smtClean="0">
                <a:solidFill>
                  <a:schemeClr val="accent3">
                    <a:lumMod val="75000"/>
                  </a:schemeClr>
                </a:solidFill>
              </a:rPr>
              <a:t>Result</a:t>
            </a:r>
            <a:endParaRPr lang="nl-NL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32896" y="2060848"/>
            <a:ext cx="28803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Introduction</a:t>
            </a:r>
            <a:endParaRPr lang="nl-NL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Lesson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>
                <a:solidFill>
                  <a:schemeClr val="bg1"/>
                </a:solidFill>
              </a:rPr>
              <a:t>plan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>
                <a:solidFill>
                  <a:schemeClr val="bg1"/>
                </a:solidFill>
              </a:rPr>
              <a:t>The </a:t>
            </a:r>
            <a:r>
              <a:rPr lang="nl-NL" dirty="0" err="1">
                <a:solidFill>
                  <a:schemeClr val="bg1"/>
                </a:solidFill>
              </a:rPr>
              <a:t>Question</a:t>
            </a:r>
            <a:endParaRPr lang="nl-NL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smtClean="0">
                <a:solidFill>
                  <a:schemeClr val="bg1"/>
                </a:solidFill>
              </a:rPr>
              <a:t>The </a:t>
            </a:r>
            <a:r>
              <a:rPr lang="nl-NL" dirty="0" err="1" smtClean="0">
                <a:solidFill>
                  <a:schemeClr val="bg1"/>
                </a:solidFill>
              </a:rPr>
              <a:t>reason</a:t>
            </a:r>
            <a:endParaRPr lang="nl-NL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b="1" i="1" dirty="0" smtClean="0">
                <a:solidFill>
                  <a:schemeClr val="bg1"/>
                </a:solidFill>
              </a:rPr>
              <a:t>The </a:t>
            </a:r>
            <a:r>
              <a:rPr lang="nl-NL" b="1" i="1" dirty="0" err="1" smtClean="0">
                <a:solidFill>
                  <a:schemeClr val="bg1"/>
                </a:solidFill>
              </a:rPr>
              <a:t>Result</a:t>
            </a:r>
            <a:endParaRPr lang="nl-NL" b="1" i="1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Recap</a:t>
            </a:r>
            <a:r>
              <a:rPr lang="nl-NL" dirty="0" smtClean="0">
                <a:solidFill>
                  <a:schemeClr val="bg1"/>
                </a:solidFill>
              </a:rPr>
              <a:t> (</a:t>
            </a:r>
            <a:r>
              <a:rPr lang="nl-NL" dirty="0" err="1" smtClean="0">
                <a:solidFill>
                  <a:schemeClr val="bg1"/>
                </a:solidFill>
              </a:rPr>
              <a:t>Notes</a:t>
            </a:r>
            <a:r>
              <a:rPr lang="nl-NL" dirty="0" smtClean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Homework</a:t>
            </a:r>
            <a:endParaRPr lang="nl-NL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>
                <a:solidFill>
                  <a:schemeClr val="bg1"/>
                </a:solidFill>
              </a:rPr>
              <a:t>Ending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" name="Actieknop: Film 1">
            <a:hlinkClick r:id="rId2" highlightClick="1"/>
          </p:cNvPr>
          <p:cNvSpPr/>
          <p:nvPr/>
        </p:nvSpPr>
        <p:spPr>
          <a:xfrm>
            <a:off x="695400" y="5301208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098" name="Picture 2" descr="http://cdn.history.com/sites/2/2013/11/Declaration-of-Independence-Hero-H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2753662"/>
            <a:ext cx="9205465" cy="300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063882" y="1839213"/>
            <a:ext cx="6500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4 </a:t>
            </a:r>
            <a:r>
              <a:rPr lang="nl-NL" dirty="0" err="1" smtClean="0">
                <a:solidFill>
                  <a:schemeClr val="accent3">
                    <a:lumMod val="50000"/>
                  </a:schemeClr>
                </a:solidFill>
              </a:rPr>
              <a:t>july</a:t>
            </a:r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 1776: The </a:t>
            </a:r>
            <a:r>
              <a:rPr lang="nl-NL" dirty="0" err="1" smtClean="0">
                <a:solidFill>
                  <a:schemeClr val="accent3">
                    <a:lumMod val="50000"/>
                  </a:schemeClr>
                </a:solidFill>
              </a:rPr>
              <a:t>Declaration</a:t>
            </a:r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 of </a:t>
            </a:r>
            <a:r>
              <a:rPr lang="nl-NL" dirty="0" err="1" smtClean="0">
                <a:solidFill>
                  <a:schemeClr val="accent3">
                    <a:lumMod val="50000"/>
                  </a:schemeClr>
                </a:solidFill>
              </a:rPr>
              <a:t>Independance</a:t>
            </a:r>
            <a:endParaRPr lang="nl-NL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In 1783: The settlers </a:t>
            </a:r>
            <a:r>
              <a:rPr lang="nl-NL" dirty="0" err="1" smtClean="0">
                <a:solidFill>
                  <a:schemeClr val="accent3">
                    <a:lumMod val="50000"/>
                  </a:schemeClr>
                </a:solidFill>
              </a:rPr>
              <a:t>defeat</a:t>
            </a:r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 England </a:t>
            </a:r>
            <a:r>
              <a:rPr lang="nl-NL" dirty="0" err="1" smtClean="0">
                <a:solidFill>
                  <a:schemeClr val="accent3">
                    <a:lumMod val="50000"/>
                  </a:schemeClr>
                </a:solidFill>
              </a:rPr>
              <a:t>supported</a:t>
            </a:r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accent3">
                    <a:lumMod val="50000"/>
                  </a:schemeClr>
                </a:solidFill>
              </a:rPr>
              <a:t>by</a:t>
            </a:r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 France </a:t>
            </a:r>
            <a:r>
              <a:rPr lang="nl-NL" dirty="0" err="1" smtClean="0">
                <a:solidFill>
                  <a:schemeClr val="accent3">
                    <a:lumMod val="50000"/>
                  </a:schemeClr>
                </a:solidFill>
              </a:rPr>
              <a:t>and</a:t>
            </a:r>
            <a:r>
              <a:rPr lang="nl-NL" dirty="0" smtClean="0">
                <a:solidFill>
                  <a:schemeClr val="accent3">
                    <a:lumMod val="50000"/>
                  </a:schemeClr>
                </a:solidFill>
              </a:rPr>
              <a:t> Spain</a:t>
            </a:r>
            <a:endParaRPr lang="nl-NL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63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999656" y="87834"/>
            <a:ext cx="900100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 smtClean="0">
                <a:solidFill>
                  <a:schemeClr val="accent3">
                    <a:lumMod val="75000"/>
                  </a:schemeClr>
                </a:solidFill>
              </a:rPr>
              <a:t>The </a:t>
            </a:r>
            <a:r>
              <a:rPr lang="nl-NL" sz="4000" dirty="0" err="1" smtClean="0">
                <a:solidFill>
                  <a:schemeClr val="accent3">
                    <a:lumMod val="75000"/>
                  </a:schemeClr>
                </a:solidFill>
              </a:rPr>
              <a:t>Result</a:t>
            </a:r>
            <a:r>
              <a:rPr lang="nl-NL" sz="4000" dirty="0" smtClean="0">
                <a:solidFill>
                  <a:schemeClr val="accent3">
                    <a:lumMod val="75000"/>
                  </a:schemeClr>
                </a:solidFill>
              </a:rPr>
              <a:t> – Trias Politica</a:t>
            </a:r>
          </a:p>
          <a:p>
            <a:r>
              <a:rPr lang="nl-NL" sz="3200" b="1" dirty="0" smtClean="0">
                <a:solidFill>
                  <a:schemeClr val="accent3">
                    <a:lumMod val="75000"/>
                  </a:schemeClr>
                </a:solidFill>
              </a:rPr>
              <a:t>The United </a:t>
            </a:r>
            <a:r>
              <a:rPr lang="nl-NL" sz="3200" b="1" dirty="0" err="1" smtClean="0">
                <a:solidFill>
                  <a:schemeClr val="accent3">
                    <a:lumMod val="75000"/>
                  </a:schemeClr>
                </a:solidFill>
              </a:rPr>
              <a:t>States</a:t>
            </a:r>
            <a:r>
              <a:rPr lang="nl-NL" sz="3200" b="1" dirty="0" smtClean="0">
                <a:solidFill>
                  <a:schemeClr val="accent3">
                    <a:lumMod val="75000"/>
                  </a:schemeClr>
                </a:solidFill>
              </a:rPr>
              <a:t> of America</a:t>
            </a:r>
            <a:endParaRPr lang="nl-NL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32896" y="2060848"/>
            <a:ext cx="28803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Introduction</a:t>
            </a:r>
            <a:endParaRPr lang="nl-NL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Lesson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>
                <a:solidFill>
                  <a:schemeClr val="bg1"/>
                </a:solidFill>
              </a:rPr>
              <a:t>plan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>
                <a:solidFill>
                  <a:schemeClr val="bg1"/>
                </a:solidFill>
              </a:rPr>
              <a:t>The </a:t>
            </a:r>
            <a:r>
              <a:rPr lang="nl-NL" dirty="0" err="1">
                <a:solidFill>
                  <a:schemeClr val="bg1"/>
                </a:solidFill>
              </a:rPr>
              <a:t>Question</a:t>
            </a:r>
            <a:endParaRPr lang="nl-NL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smtClean="0">
                <a:solidFill>
                  <a:schemeClr val="bg1"/>
                </a:solidFill>
              </a:rPr>
              <a:t>The </a:t>
            </a:r>
            <a:r>
              <a:rPr lang="nl-NL" dirty="0" err="1" smtClean="0">
                <a:solidFill>
                  <a:schemeClr val="bg1"/>
                </a:solidFill>
              </a:rPr>
              <a:t>reason</a:t>
            </a:r>
            <a:endParaRPr lang="nl-NL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b="1" i="1" dirty="0" smtClean="0">
                <a:solidFill>
                  <a:schemeClr val="bg1"/>
                </a:solidFill>
              </a:rPr>
              <a:t>The </a:t>
            </a:r>
            <a:r>
              <a:rPr lang="nl-NL" b="1" i="1" dirty="0" err="1" smtClean="0">
                <a:solidFill>
                  <a:schemeClr val="bg1"/>
                </a:solidFill>
              </a:rPr>
              <a:t>Result</a:t>
            </a:r>
            <a:endParaRPr lang="nl-NL" b="1" i="1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Recap</a:t>
            </a:r>
            <a:r>
              <a:rPr lang="nl-NL" dirty="0" smtClean="0">
                <a:solidFill>
                  <a:schemeClr val="bg1"/>
                </a:solidFill>
              </a:rPr>
              <a:t> (</a:t>
            </a:r>
            <a:r>
              <a:rPr lang="nl-NL" dirty="0" err="1" smtClean="0">
                <a:solidFill>
                  <a:schemeClr val="bg1"/>
                </a:solidFill>
              </a:rPr>
              <a:t>Notes</a:t>
            </a:r>
            <a:r>
              <a:rPr lang="nl-NL" dirty="0" smtClean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Homework</a:t>
            </a:r>
            <a:endParaRPr lang="nl-NL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>
                <a:solidFill>
                  <a:schemeClr val="bg1"/>
                </a:solidFill>
              </a:rPr>
              <a:t>Ending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Actieknop: Film 2">
            <a:hlinkClick r:id="rId3" highlightClick="1"/>
          </p:cNvPr>
          <p:cNvSpPr/>
          <p:nvPr/>
        </p:nvSpPr>
        <p:spPr>
          <a:xfrm>
            <a:off x="767408" y="5229200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122" name="Picture 2" descr="Afbeeldingsresultaat voor staatsinrichting V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1340768"/>
            <a:ext cx="7704856" cy="531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96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711624" y="116632"/>
            <a:ext cx="5832648" cy="868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 err="1" smtClean="0">
                <a:solidFill>
                  <a:schemeClr val="accent3">
                    <a:lumMod val="75000"/>
                  </a:schemeClr>
                </a:solidFill>
              </a:rPr>
              <a:t>Recap</a:t>
            </a:r>
            <a:r>
              <a:rPr lang="nl-NL" sz="4000" dirty="0" smtClean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nl-NL" sz="4000" dirty="0" err="1" smtClean="0">
                <a:solidFill>
                  <a:schemeClr val="accent3">
                    <a:lumMod val="75000"/>
                  </a:schemeClr>
                </a:solidFill>
              </a:rPr>
              <a:t>Notes</a:t>
            </a:r>
            <a:r>
              <a:rPr lang="nl-NL" sz="40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nl-NL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32896" y="2060848"/>
            <a:ext cx="28803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Introduction</a:t>
            </a:r>
            <a:endParaRPr lang="nl-NL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Lesson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>
                <a:solidFill>
                  <a:schemeClr val="bg1"/>
                </a:solidFill>
              </a:rPr>
              <a:t>plan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>
                <a:solidFill>
                  <a:schemeClr val="bg1"/>
                </a:solidFill>
              </a:rPr>
              <a:t>The </a:t>
            </a:r>
            <a:r>
              <a:rPr lang="nl-NL" dirty="0" err="1">
                <a:solidFill>
                  <a:schemeClr val="bg1"/>
                </a:solidFill>
              </a:rPr>
              <a:t>Question</a:t>
            </a:r>
            <a:endParaRPr lang="nl-NL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smtClean="0">
                <a:solidFill>
                  <a:schemeClr val="bg1"/>
                </a:solidFill>
              </a:rPr>
              <a:t>The </a:t>
            </a:r>
            <a:r>
              <a:rPr lang="nl-NL" dirty="0" err="1" smtClean="0">
                <a:solidFill>
                  <a:schemeClr val="bg1"/>
                </a:solidFill>
              </a:rPr>
              <a:t>reason</a:t>
            </a:r>
            <a:endParaRPr lang="nl-NL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smtClean="0">
                <a:solidFill>
                  <a:schemeClr val="bg1"/>
                </a:solidFill>
              </a:rPr>
              <a:t>The </a:t>
            </a:r>
            <a:r>
              <a:rPr lang="nl-NL" dirty="0" err="1" smtClean="0">
                <a:solidFill>
                  <a:schemeClr val="bg1"/>
                </a:solidFill>
              </a:rPr>
              <a:t>Result</a:t>
            </a:r>
            <a:endParaRPr lang="nl-NL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b="1" i="1" dirty="0" err="1" smtClean="0">
                <a:solidFill>
                  <a:schemeClr val="bg1"/>
                </a:solidFill>
              </a:rPr>
              <a:t>Recap</a:t>
            </a:r>
            <a:r>
              <a:rPr lang="nl-NL" b="1" i="1" dirty="0" smtClean="0">
                <a:solidFill>
                  <a:schemeClr val="bg1"/>
                </a:solidFill>
              </a:rPr>
              <a:t> (</a:t>
            </a:r>
            <a:r>
              <a:rPr lang="nl-NL" b="1" i="1" dirty="0" err="1" smtClean="0">
                <a:solidFill>
                  <a:schemeClr val="bg1"/>
                </a:solidFill>
              </a:rPr>
              <a:t>Notes</a:t>
            </a:r>
            <a:r>
              <a:rPr lang="nl-NL" b="1" i="1" dirty="0" smtClean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 smtClean="0">
                <a:solidFill>
                  <a:schemeClr val="bg1"/>
                </a:solidFill>
              </a:rPr>
              <a:t>Homework</a:t>
            </a:r>
            <a:endParaRPr lang="nl-NL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NL" dirty="0" err="1">
                <a:solidFill>
                  <a:schemeClr val="bg1"/>
                </a:solidFill>
              </a:rPr>
              <a:t>Ending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2999656" y="1196753"/>
            <a:ext cx="9073008" cy="53900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sz="2400" b="1" dirty="0" smtClean="0">
                <a:solidFill>
                  <a:schemeClr val="accent3">
                    <a:lumMod val="50000"/>
                  </a:schemeClr>
                </a:solidFill>
              </a:rPr>
              <a:t>How </a:t>
            </a:r>
            <a:r>
              <a:rPr lang="nl-NL" sz="2400" b="1" dirty="0" err="1" smtClean="0">
                <a:solidFill>
                  <a:schemeClr val="accent3">
                    <a:lumMod val="50000"/>
                  </a:schemeClr>
                </a:solidFill>
              </a:rPr>
              <a:t>did</a:t>
            </a:r>
            <a:r>
              <a:rPr lang="nl-NL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b="1" dirty="0" err="1" smtClean="0">
                <a:solidFill>
                  <a:schemeClr val="accent3">
                    <a:lumMod val="50000"/>
                  </a:schemeClr>
                </a:solidFill>
              </a:rPr>
              <a:t>thirteen</a:t>
            </a:r>
            <a:r>
              <a:rPr lang="nl-NL" sz="2400" b="1" dirty="0" smtClean="0">
                <a:solidFill>
                  <a:schemeClr val="accent3">
                    <a:lumMod val="50000"/>
                  </a:schemeClr>
                </a:solidFill>
              </a:rPr>
              <a:t> British </a:t>
            </a:r>
            <a:r>
              <a:rPr lang="nl-NL" sz="2400" b="1" dirty="0" err="1" smtClean="0">
                <a:solidFill>
                  <a:schemeClr val="accent3">
                    <a:lumMod val="50000"/>
                  </a:schemeClr>
                </a:solidFill>
              </a:rPr>
              <a:t>colonies</a:t>
            </a:r>
            <a:r>
              <a:rPr lang="nl-NL" sz="2400" b="1" dirty="0" smtClean="0">
                <a:solidFill>
                  <a:schemeClr val="accent3">
                    <a:lumMod val="50000"/>
                  </a:schemeClr>
                </a:solidFill>
              </a:rPr>
              <a:t> change </a:t>
            </a:r>
            <a:r>
              <a:rPr lang="nl-NL" sz="2400" b="1" dirty="0" err="1" smtClean="0">
                <a:solidFill>
                  <a:schemeClr val="accent3">
                    <a:lumMod val="50000"/>
                  </a:schemeClr>
                </a:solidFill>
              </a:rPr>
              <a:t>into</a:t>
            </a:r>
            <a:r>
              <a:rPr lang="nl-NL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b="1" dirty="0" err="1" smtClean="0">
                <a:solidFill>
                  <a:schemeClr val="accent3">
                    <a:lumMod val="50000"/>
                  </a:schemeClr>
                </a:solidFill>
              </a:rPr>
              <a:t>thirteen</a:t>
            </a:r>
            <a:r>
              <a:rPr lang="nl-NL" sz="2400" b="1" dirty="0" smtClean="0">
                <a:solidFill>
                  <a:schemeClr val="accent3">
                    <a:lumMod val="50000"/>
                  </a:schemeClr>
                </a:solidFill>
              </a:rPr>
              <a:t> American </a:t>
            </a:r>
            <a:r>
              <a:rPr lang="nl-NL" sz="2400" b="1" dirty="0" err="1" smtClean="0">
                <a:solidFill>
                  <a:schemeClr val="accent3">
                    <a:lumMod val="50000"/>
                  </a:schemeClr>
                </a:solidFill>
              </a:rPr>
              <a:t>States</a:t>
            </a:r>
            <a:r>
              <a:rPr lang="nl-NL" sz="24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  <a:p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Increased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self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awareness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thanks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to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seven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years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war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against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French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and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Indians</a:t>
            </a:r>
            <a:r>
              <a:rPr lang="nl-NL" sz="2400" dirty="0">
                <a:solidFill>
                  <a:schemeClr val="accent3">
                    <a:lumMod val="50000"/>
                  </a:schemeClr>
                </a:solidFill>
              </a:rPr>
              <a:t>;</a:t>
            </a:r>
            <a:endParaRPr lang="nl-NL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Empty English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treasure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chest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Increase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of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taxes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by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English King;</a:t>
            </a:r>
          </a:p>
          <a:p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Increase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in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Riots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, Boston Massacre in 1770;</a:t>
            </a:r>
          </a:p>
          <a:p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Boston Tea party in 1773;</a:t>
            </a:r>
          </a:p>
          <a:p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Increase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of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troops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in 1775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by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English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to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32.000;</a:t>
            </a:r>
          </a:p>
          <a:p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4th of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July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1776: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Declaration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of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Independance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In 1783 British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defeated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by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combined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forces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of settlers, French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and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Spanish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troops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In 1789 The American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constitution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 was </a:t>
            </a:r>
            <a:r>
              <a:rPr lang="nl-NL" sz="2400" dirty="0" err="1" smtClean="0">
                <a:solidFill>
                  <a:schemeClr val="accent3">
                    <a:lumMod val="50000"/>
                  </a:schemeClr>
                </a:solidFill>
              </a:rPr>
              <a:t>adopted</a:t>
            </a:r>
            <a:r>
              <a:rPr lang="nl-NL" sz="2400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  <a:endParaRPr lang="nl-NL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45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</TotalTime>
  <Words>481</Words>
  <Application>Microsoft Office PowerPoint</Application>
  <PresentationFormat>Breedbeeld</PresentationFormat>
  <Paragraphs>136</Paragraphs>
  <Slides>11</Slides>
  <Notes>1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Office-thema</vt:lpstr>
      <vt:lpstr>The USA: Devided or United?</vt:lpstr>
      <vt:lpstr>Lesson Plan</vt:lpstr>
      <vt:lpstr>Lesson Goals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Ending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century of great change</dc:title>
  <dc:creator>Monique</dc:creator>
  <cp:lastModifiedBy>Paul de Haan</cp:lastModifiedBy>
  <cp:revision>175</cp:revision>
  <dcterms:created xsi:type="dcterms:W3CDTF">2016-08-23T07:40:09Z</dcterms:created>
  <dcterms:modified xsi:type="dcterms:W3CDTF">2017-03-05T18:53:31Z</dcterms:modified>
</cp:coreProperties>
</file>